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F6125"/>
    <a:srgbClr val="906714"/>
    <a:srgbClr val="36890D"/>
    <a:srgbClr val="43A81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52" y="-1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69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20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3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0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36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6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2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9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63B-FAB2-4A5B-8C29-C5861227674B}" type="datetimeFigureOut">
              <a:rPr lang="fr-FR" smtClean="0"/>
              <a:t>1/29/19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BD36-4C75-4815-9B53-C9769D62DD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5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591"/>
            <a:ext cx="6840760" cy="667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2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Les objectifs ?</a:t>
            </a:r>
          </a:p>
          <a:p>
            <a:pPr marL="571500" indent="-571500" algn="ctr">
              <a:buFontTx/>
              <a:buChar char="-"/>
            </a:pPr>
            <a:r>
              <a:rPr lang="fr-FR" sz="3600" dirty="0" smtClean="0">
                <a:solidFill>
                  <a:srgbClr val="FF0000"/>
                </a:solidFill>
              </a:rPr>
              <a:t>La préparation de l’épreuve de spécialité pour le bac</a:t>
            </a:r>
          </a:p>
          <a:p>
            <a:pPr marL="571500" indent="-571500" algn="ctr">
              <a:buFontTx/>
              <a:buChar char="-"/>
            </a:pPr>
            <a:r>
              <a:rPr lang="fr-FR" sz="3600" dirty="0" smtClean="0">
                <a:solidFill>
                  <a:srgbClr val="FF0000"/>
                </a:solidFill>
              </a:rPr>
              <a:t>La préparation du grand oral du nouveau bac</a:t>
            </a:r>
          </a:p>
          <a:p>
            <a:pPr marL="571500" indent="-571500" algn="ctr">
              <a:buFontTx/>
              <a:buChar char="-"/>
            </a:pPr>
            <a:r>
              <a:rPr lang="fr-FR" sz="3600" dirty="0" smtClean="0">
                <a:solidFill>
                  <a:srgbClr val="FF0000"/>
                </a:solidFill>
              </a:rPr>
              <a:t>La préparation des différents types d’épreuves littéraires du post-bac</a:t>
            </a:r>
          </a:p>
          <a:p>
            <a:pPr marL="571500" indent="-571500" algn="ctr">
              <a:buFontTx/>
              <a:buChar char="-"/>
            </a:pPr>
            <a:endParaRPr lang="fr-FR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5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FF0000"/>
                </a:solidFill>
              </a:rPr>
              <a:t>L’objectif de la réforme : 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diversifier les parcours pour diversifier les personnalités.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- Vous avez besoin d’une solide culture générale pour les concours ?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- Vous voulez faire du droit ?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- Vous rêvez </a:t>
            </a:r>
            <a:r>
              <a:rPr lang="fr-FR" sz="3200" dirty="0" smtClean="0">
                <a:solidFill>
                  <a:srgbClr val="FF0000"/>
                </a:solidFill>
              </a:rPr>
              <a:t>d’une école de journalisme, de traduction, de manager </a:t>
            </a:r>
            <a:r>
              <a:rPr lang="fr-FR" sz="3200" dirty="0" smtClean="0">
                <a:solidFill>
                  <a:srgbClr val="FF0000"/>
                </a:solidFill>
              </a:rPr>
              <a:t>ou d’architecture ?</a:t>
            </a:r>
          </a:p>
          <a:p>
            <a:pPr marL="457200" indent="-457200">
              <a:buFontTx/>
              <a:buChar char="-"/>
            </a:pPr>
            <a:r>
              <a:rPr lang="fr-FR" sz="3200" dirty="0" smtClean="0">
                <a:solidFill>
                  <a:srgbClr val="FF0000"/>
                </a:solidFill>
              </a:rPr>
              <a:t>Vous </a:t>
            </a:r>
            <a:r>
              <a:rPr lang="fr-FR" sz="3200" dirty="0" smtClean="0">
                <a:solidFill>
                  <a:srgbClr val="FF0000"/>
                </a:solidFill>
              </a:rPr>
              <a:t>voulez faire </a:t>
            </a:r>
            <a:r>
              <a:rPr lang="fr-FR" sz="3200" dirty="0" smtClean="0">
                <a:solidFill>
                  <a:srgbClr val="FF0000"/>
                </a:solidFill>
              </a:rPr>
              <a:t>les métiers de la culture ou de l’</a:t>
            </a:r>
            <a:r>
              <a:rPr lang="fr-FR" sz="3200" dirty="0" err="1" smtClean="0">
                <a:solidFill>
                  <a:srgbClr val="FF0000"/>
                </a:solidFill>
              </a:rPr>
              <a:t>écologieb</a:t>
            </a:r>
            <a:r>
              <a:rPr lang="fr-FR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- Vous r</a:t>
            </a:r>
            <a:r>
              <a:rPr lang="fr-FR" sz="3200" dirty="0" smtClean="0">
                <a:solidFill>
                  <a:srgbClr val="FF0000"/>
                </a:solidFill>
              </a:rPr>
              <a:t>êvez de faire de la politique ?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On vous encourage à suivre la spécialité « </a:t>
            </a:r>
            <a:r>
              <a:rPr lang="fr-FR" sz="3200" b="1" dirty="0" smtClean="0">
                <a:solidFill>
                  <a:srgbClr val="FF0000"/>
                </a:solidFill>
              </a:rPr>
              <a:t>Humanités, littérature</a:t>
            </a:r>
            <a:r>
              <a:rPr lang="fr-FR" sz="3200" b="1" smtClean="0">
                <a:solidFill>
                  <a:srgbClr val="FF0000"/>
                </a:solidFill>
              </a:rPr>
              <a:t>, philosophie</a:t>
            </a:r>
            <a:r>
              <a:rPr lang="fr-FR" sz="3200" b="1" dirty="0" smtClean="0">
                <a:solidFill>
                  <a:srgbClr val="FF0000"/>
                </a:solidFill>
              </a:rPr>
              <a:t> »</a:t>
            </a:r>
            <a:r>
              <a:rPr lang="fr-FR" sz="3200" b="1" smtClean="0">
                <a:solidFill>
                  <a:srgbClr val="FF0000"/>
                </a:solidFill>
              </a:rPr>
              <a:t> </a:t>
            </a:r>
            <a:endParaRPr lang="fr-F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7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90014"/>
            <a:ext cx="9144000" cy="67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384032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400" dirty="0" smtClean="0"/>
              <a:t>Enseignement de spécialité :</a:t>
            </a:r>
          </a:p>
          <a:p>
            <a:pPr algn="ctr"/>
            <a:endParaRPr lang="fr-FR" sz="2400" dirty="0"/>
          </a:p>
          <a:p>
            <a:pPr algn="ctr"/>
            <a:r>
              <a:rPr lang="fr-FR" sz="8000" dirty="0" smtClean="0">
                <a:solidFill>
                  <a:srgbClr val="FF0000"/>
                </a:solidFill>
              </a:rPr>
              <a:t>Humanités, littérature et philosophie</a:t>
            </a:r>
            <a:endParaRPr lang="fr-FR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6182" y="332692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800" b="1" u="sng" dirty="0" smtClean="0">
              <a:solidFill>
                <a:srgbClr val="FF0000"/>
              </a:solidFill>
            </a:endParaRPr>
          </a:p>
          <a:p>
            <a:pPr algn="ctr"/>
            <a:endParaRPr lang="fr-FR" sz="4800" b="1" u="sng" dirty="0" smtClean="0">
              <a:solidFill>
                <a:srgbClr val="FF0000"/>
              </a:solidFill>
            </a:endParaRPr>
          </a:p>
          <a:p>
            <a:pPr algn="ctr"/>
            <a:r>
              <a:rPr lang="fr-FR" sz="4800" b="1" u="sng" dirty="0" smtClean="0">
                <a:solidFill>
                  <a:srgbClr val="FF0000"/>
                </a:solidFill>
              </a:rPr>
              <a:t>Humanités </a:t>
            </a:r>
            <a:r>
              <a:rPr lang="fr-FR" sz="48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</a:rPr>
              <a:t>l</a:t>
            </a:r>
            <a:r>
              <a:rPr lang="fr-FR" sz="3600" dirty="0" smtClean="0">
                <a:solidFill>
                  <a:srgbClr val="FF0000"/>
                </a:solidFill>
              </a:rPr>
              <a:t>e mot évoque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une tradition littéraire et philosophique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qui va </a:t>
            </a:r>
            <a:r>
              <a:rPr lang="fr-FR" sz="3600" b="1" dirty="0" smtClean="0">
                <a:solidFill>
                  <a:srgbClr val="FF0000"/>
                </a:solidFill>
              </a:rPr>
              <a:t>de l’Antiquité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à nos jours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et qui est porteuse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du </a:t>
            </a:r>
            <a:r>
              <a:rPr lang="fr-FR" sz="3600" b="1" dirty="0" smtClean="0">
                <a:solidFill>
                  <a:srgbClr val="FF0000"/>
                </a:solidFill>
              </a:rPr>
              <a:t>grand mouvement humaniste</a:t>
            </a:r>
            <a:r>
              <a:rPr lang="fr-FR" sz="3600" dirty="0" smtClean="0">
                <a:solidFill>
                  <a:srgbClr val="FF0000"/>
                </a:solidFill>
              </a:rPr>
              <a:t>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4784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6182" y="332692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800" b="1" u="sng" dirty="0" smtClean="0">
              <a:solidFill>
                <a:srgbClr val="FF0000"/>
              </a:solidFill>
            </a:endParaRPr>
          </a:p>
          <a:p>
            <a:pPr algn="ctr"/>
            <a:endParaRPr lang="fr-FR" sz="4800" b="1" u="sng" dirty="0" smtClean="0">
              <a:solidFill>
                <a:srgbClr val="FF0000"/>
              </a:solidFill>
            </a:endParaRPr>
          </a:p>
          <a:p>
            <a:pPr algn="ctr"/>
            <a:r>
              <a:rPr lang="fr-FR" sz="4800" b="1" u="sng" dirty="0" smtClean="0">
                <a:solidFill>
                  <a:srgbClr val="FF0000"/>
                </a:solidFill>
              </a:rPr>
              <a:t>Humanités </a:t>
            </a:r>
            <a:r>
              <a:rPr lang="fr-FR" sz="48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</a:rPr>
              <a:t>l</a:t>
            </a:r>
            <a:r>
              <a:rPr lang="fr-FR" sz="3600" dirty="0" smtClean="0">
                <a:solidFill>
                  <a:srgbClr val="FF0000"/>
                </a:solidFill>
              </a:rPr>
              <a:t>e mot évoque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des pratiques pédagogiques dynamiques fondées sur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l’argumentation</a:t>
            </a:r>
            <a:r>
              <a:rPr lang="fr-FR" sz="36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 débat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et la maîtrise de </a:t>
            </a:r>
            <a:r>
              <a:rPr lang="fr-FR" sz="3600" b="1" dirty="0" smtClean="0">
                <a:solidFill>
                  <a:srgbClr val="FF0000"/>
                </a:solidFill>
              </a:rPr>
              <a:t>l’art oratoire</a:t>
            </a:r>
            <a:r>
              <a:rPr lang="fr-FR" sz="3600" dirty="0" smtClean="0">
                <a:solidFill>
                  <a:srgbClr val="FF0000"/>
                </a:solidFill>
              </a:rPr>
              <a:t>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268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Ce qui est étonnant,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lorsqu’on se penche sur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« les textes de cette grande tradition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littéraire et philosophique »,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c’est </a:t>
            </a:r>
            <a:r>
              <a:rPr lang="fr-FR" sz="3600" b="1" dirty="0" smtClean="0">
                <a:solidFill>
                  <a:srgbClr val="FF0000"/>
                </a:solidFill>
              </a:rPr>
              <a:t>leur modernité,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leur diversité,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leur pertinence,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…la Vie qui les habite !</a:t>
            </a:r>
          </a:p>
        </p:txBody>
      </p:sp>
    </p:spTree>
    <p:extLst>
      <p:ext uri="{BB962C8B-B14F-4D97-AF65-F5344CB8AC3E}">
        <p14:creationId xmlns:p14="http://schemas.microsoft.com/office/powerpoint/2010/main" val="263490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Ce qui est étonnant,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C’est aussi la </a:t>
            </a:r>
            <a:r>
              <a:rPr lang="fr-FR" sz="3600" b="1" dirty="0" smtClean="0">
                <a:solidFill>
                  <a:srgbClr val="FF0000"/>
                </a:solidFill>
              </a:rPr>
              <a:t>force d’inspiration </a:t>
            </a:r>
            <a:r>
              <a:rPr lang="fr-FR" sz="3600" dirty="0" smtClean="0">
                <a:solidFill>
                  <a:srgbClr val="FF0000"/>
                </a:solidFill>
              </a:rPr>
              <a:t>dont ils sont porteurs encore aujourd’hui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et qui permet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de </a:t>
            </a:r>
            <a:r>
              <a:rPr lang="fr-FR" sz="3600" b="1" dirty="0" smtClean="0">
                <a:solidFill>
                  <a:srgbClr val="FF0000"/>
                </a:solidFill>
              </a:rPr>
              <a:t>rêver, de réfléchir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de </a:t>
            </a:r>
            <a:r>
              <a:rPr lang="fr-FR" sz="3600" b="1" dirty="0" smtClean="0">
                <a:solidFill>
                  <a:srgbClr val="FF0000"/>
                </a:solidFill>
              </a:rPr>
              <a:t>créer et d’agir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dans le monde contemporain ! </a:t>
            </a:r>
          </a:p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3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35292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Le programme ?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1</a:t>
            </a:r>
            <a:r>
              <a:rPr lang="fr-FR" sz="4000" b="1" baseline="30000" dirty="0" smtClean="0">
                <a:solidFill>
                  <a:srgbClr val="FF0000"/>
                </a:solidFill>
              </a:rPr>
              <a:t>ère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dirty="0" smtClean="0">
                <a:solidFill>
                  <a:srgbClr val="FF0000"/>
                </a:solidFill>
              </a:rPr>
              <a:t>	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sem.1 : Les pouvoirs de la parole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sem. 2 : Les représentations du monde</a:t>
            </a:r>
          </a:p>
          <a:p>
            <a:endParaRPr lang="fr-FR" sz="4000" dirty="0">
              <a:solidFill>
                <a:srgbClr val="FF0000"/>
              </a:solidFill>
            </a:endParaRPr>
          </a:p>
          <a:p>
            <a:r>
              <a:rPr lang="fr-FR" sz="4000" b="1" dirty="0" smtClean="0">
                <a:solidFill>
                  <a:srgbClr val="FF0000"/>
                </a:solidFill>
              </a:rPr>
              <a:t>Tale</a:t>
            </a:r>
            <a:r>
              <a:rPr lang="fr-FR" sz="4000" dirty="0" smtClean="0">
                <a:solidFill>
                  <a:srgbClr val="FF0000"/>
                </a:solidFill>
              </a:rPr>
              <a:t> 	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sem. 1 :  La recherche de soi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sem. 2 : Expériences contemporaines</a:t>
            </a:r>
          </a:p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3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Pour la mise en œuvre de ce programme, apparaîtra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l’originalité de la pédagogie jésuite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fondée sur </a:t>
            </a:r>
            <a:r>
              <a:rPr lang="fr-FR" sz="3600" b="1" dirty="0" smtClean="0">
                <a:solidFill>
                  <a:srgbClr val="FF0000"/>
                </a:solidFill>
              </a:rPr>
              <a:t>une expérimentation active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qui rend l’enseignement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plus accessible</a:t>
            </a:r>
            <a:r>
              <a:rPr lang="fr-FR" sz="36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plus percutant,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et </a:t>
            </a:r>
            <a:r>
              <a:rPr lang="fr-FR" sz="3600" b="1" dirty="0" smtClean="0">
                <a:solidFill>
                  <a:srgbClr val="FF0000"/>
                </a:solidFill>
              </a:rPr>
              <a:t>plus intéressant </a:t>
            </a:r>
            <a:r>
              <a:rPr lang="fr-FR" sz="3600" dirty="0" smtClean="0">
                <a:solidFill>
                  <a:srgbClr val="FF0000"/>
                </a:solidFill>
              </a:rPr>
              <a:t>pour l’élève.</a:t>
            </a:r>
          </a:p>
        </p:txBody>
      </p:sp>
    </p:spTree>
    <p:extLst>
      <p:ext uri="{BB962C8B-B14F-4D97-AF65-F5344CB8AC3E}">
        <p14:creationId xmlns:p14="http://schemas.microsoft.com/office/powerpoint/2010/main" val="32165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165" y="191985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Débats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7890" y="245685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Ateliers d’écriture 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7890" y="303291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Théâtre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3485" y="362421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36890D"/>
                </a:solidFill>
              </a:rPr>
              <a:t>Rencontre de personnalités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2018" y="418504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6600"/>
                </a:solidFill>
              </a:rPr>
              <a:t>Evénements culturels</a:t>
            </a:r>
            <a:endParaRPr lang="fr-FR" sz="3600" b="1" dirty="0">
              <a:solidFill>
                <a:srgbClr val="FF66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9166" y="476110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Animations artistiques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351" y="5409179"/>
            <a:ext cx="852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Etc.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3568" y="989439"/>
            <a:ext cx="816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FF0000"/>
                </a:solidFill>
              </a:rPr>
              <a:t>Quelques propositions </a:t>
            </a:r>
            <a:r>
              <a:rPr lang="fr-FR" sz="3200" dirty="0" smtClean="0">
                <a:solidFill>
                  <a:srgbClr val="FF0000"/>
                </a:solidFill>
              </a:rPr>
              <a:t>: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1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752</TotalTime>
  <Words>264</Words>
  <Application>Microsoft Macintosh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maistre</dc:creator>
  <cp:lastModifiedBy>A A Rodrigo</cp:lastModifiedBy>
  <cp:revision>32</cp:revision>
  <dcterms:created xsi:type="dcterms:W3CDTF">2018-11-30T10:22:56Z</dcterms:created>
  <dcterms:modified xsi:type="dcterms:W3CDTF">2019-01-29T16:15:38Z</dcterms:modified>
</cp:coreProperties>
</file>